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63" r:id="rId3"/>
    <p:sldId id="258" r:id="rId4"/>
    <p:sldId id="259" r:id="rId5"/>
    <p:sldId id="260" r:id="rId6"/>
    <p:sldId id="261" r:id="rId7"/>
  </p:sldIdLst>
  <p:sldSz cx="18288000" cy="10287000"/>
  <p:notesSz cx="6858000" cy="9144000"/>
  <p:embeddedFontLst>
    <p:embeddedFont>
      <p:font typeface="Abril Fatface" panose="02000503000000020003" pitchFamily="2" charset="77"/>
      <p:regular r:id="rId8"/>
    </p:embeddedFont>
    <p:embeddedFont>
      <p:font typeface="Calibri" panose="020F0502020204030204" pitchFamily="34" charset="0"/>
      <p:regular r:id="rId9"/>
      <p:bold r:id="rId10"/>
      <p:italic r:id="rId11"/>
      <p:boldItalic r:id="rId12"/>
    </p:embeddedFont>
    <p:embeddedFont>
      <p:font typeface="Charu Chandan Blood Drip Bold" panose="02000500000000000000" pitchFamily="2" charset="0"/>
      <p:regular r:id="rId13"/>
      <p:bold r:id="rId14"/>
    </p:embeddedFont>
    <p:embeddedFont>
      <p:font typeface="Trocchi" pitchFamily="2" charset="77"/>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69B7"/>
    <a:srgbClr val="FF0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65" autoAdjust="0"/>
  </p:normalViewPr>
  <p:slideViewPr>
    <p:cSldViewPr>
      <p:cViewPr varScale="1">
        <p:scale>
          <a:sx n="70" d="100"/>
          <a:sy n="70" d="100"/>
        </p:scale>
        <p:origin x="8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5.gif"/><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sv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gif"/><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gif"/><Relationship Id="rId9" Type="http://schemas.openxmlformats.org/officeDocument/2006/relationships/hyperlink" Target="https://www.wired.co.uk/article/pimeyes-face-recognition-site-crawled-the-web-for-dead-peoples-photo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4" name="Picture 4"/>
          <p:cNvPicPr>
            <a:picLocks noChangeAspect="1"/>
          </p:cNvPicPr>
          <p:nvPr/>
        </p:nvPicPr>
        <p:blipFill>
          <a:blip r:embed="rId3"/>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3"/>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3"/>
          <a:srcRect/>
          <a:stretch>
            <a:fillRect/>
          </a:stretch>
        </p:blipFill>
        <p:spPr>
          <a:xfrm rot="2529478">
            <a:off x="15924043" y="1215672"/>
            <a:ext cx="2331895" cy="214534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858846" y="8116693"/>
            <a:ext cx="2462290" cy="2283214"/>
          </a:xfrm>
          <a:prstGeom prst="rect">
            <a:avLst/>
          </a:prstGeom>
        </p:spPr>
      </p:pic>
      <p:pic>
        <p:nvPicPr>
          <p:cNvPr id="8" name="Picture 8"/>
          <p:cNvPicPr>
            <a:picLocks noChangeAspect="1"/>
          </p:cNvPicPr>
          <p:nvPr/>
        </p:nvPicPr>
        <p:blipFill>
          <a:blip r:embed="rId6"/>
          <a:srcRect/>
          <a:stretch>
            <a:fillRect/>
          </a:stretch>
        </p:blipFill>
        <p:spPr>
          <a:xfrm>
            <a:off x="17574897" y="9634510"/>
            <a:ext cx="713103" cy="652490"/>
          </a:xfrm>
          <a:prstGeom prst="rect">
            <a:avLst/>
          </a:prstGeom>
        </p:spPr>
      </p:pic>
      <p:pic>
        <p:nvPicPr>
          <p:cNvPr id="9" name="Picture 9"/>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10" name="Picture 10"/>
          <p:cNvPicPr>
            <a:picLocks noChangeAspect="1"/>
          </p:cNvPicPr>
          <p:nvPr/>
        </p:nvPicPr>
        <p:blipFill>
          <a:blip r:embed="rId2"/>
          <a:srcRect/>
          <a:stretch>
            <a:fillRect/>
          </a:stretch>
        </p:blipFill>
        <p:spPr>
          <a:xfrm>
            <a:off x="1302867" y="45948"/>
            <a:ext cx="456895" cy="1305413"/>
          </a:xfrm>
          <a:prstGeom prst="rect">
            <a:avLst/>
          </a:prstGeom>
        </p:spPr>
      </p:pic>
      <p:pic>
        <p:nvPicPr>
          <p:cNvPr id="13" name="Picture 12" descr="A screenshot of a video game&#10;&#10;Description automatically generated with medium confidence">
            <a:extLst>
              <a:ext uri="{FF2B5EF4-FFF2-40B4-BE49-F238E27FC236}">
                <a16:creationId xmlns:a16="http://schemas.microsoft.com/office/drawing/2014/main" id="{C1F9EDCB-2791-49B1-4E3F-87524D7A0D49}"/>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33136" y="0"/>
            <a:ext cx="18321136" cy="10328720"/>
          </a:xfrm>
          <a:prstGeom prst="rect">
            <a:avLst/>
          </a:prstGeom>
        </p:spPr>
      </p:pic>
      <p:sp>
        <p:nvSpPr>
          <p:cNvPr id="15" name="TextBox 14">
            <a:extLst>
              <a:ext uri="{FF2B5EF4-FFF2-40B4-BE49-F238E27FC236}">
                <a16:creationId xmlns:a16="http://schemas.microsoft.com/office/drawing/2014/main" id="{FAA2C040-C93C-57C0-1077-7EFCC9E2CE05}"/>
              </a:ext>
            </a:extLst>
          </p:cNvPr>
          <p:cNvSpPr txBox="1"/>
          <p:nvPr/>
        </p:nvSpPr>
        <p:spPr>
          <a:xfrm>
            <a:off x="1165707" y="5588783"/>
            <a:ext cx="15011400" cy="2076851"/>
          </a:xfrm>
          <a:prstGeom prst="rect">
            <a:avLst/>
          </a:prstGeom>
          <a:solidFill>
            <a:schemeClr val="accent4">
              <a:lumMod val="60000"/>
              <a:lumOff val="40000"/>
              <a:alpha val="48000"/>
            </a:schemeClr>
          </a:solidFill>
          <a:effectLst>
            <a:reflection blurRad="6350" stA="50000" endA="300" endPos="55000" dir="5400000" sy="-100000" algn="bl" rotWithShape="0"/>
          </a:effectLst>
        </p:spPr>
        <p:txBody>
          <a:bodyPr wrap="square" lIns="0" tIns="0" rIns="0" bIns="0" rtlCol="0" anchor="t">
            <a:spAutoFit/>
          </a:bodyPr>
          <a:lstStyle/>
          <a:p>
            <a:pPr marL="0" lvl="0" indent="0" algn="ctr">
              <a:lnSpc>
                <a:spcPts val="16775"/>
              </a:lnSpc>
              <a:spcBef>
                <a:spcPct val="0"/>
              </a:spcBef>
            </a:pPr>
            <a:r>
              <a:rPr lang="en-US" sz="10000" dirty="0">
                <a:solidFill>
                  <a:schemeClr val="tx1">
                    <a:alpha val="94902"/>
                  </a:schemeClr>
                </a:solidFill>
                <a:effectLst>
                  <a:glow rad="101600">
                    <a:srgbClr val="B069B7">
                      <a:alpha val="40000"/>
                    </a:srgbClr>
                  </a:glow>
                </a:effectLst>
                <a:latin typeface="Charu Chandan Blood Drip Bold"/>
              </a:rPr>
              <a:t>Digital</a:t>
            </a:r>
            <a:r>
              <a:rPr lang="en-US" sz="11982" dirty="0">
                <a:solidFill>
                  <a:schemeClr val="tx1">
                    <a:alpha val="94902"/>
                  </a:schemeClr>
                </a:solidFill>
                <a:effectLst>
                  <a:glow rad="101600">
                    <a:srgbClr val="B069B7">
                      <a:alpha val="40000"/>
                    </a:srgbClr>
                  </a:glow>
                </a:effectLst>
                <a:latin typeface="Charu Chandan Blood Drip Bold"/>
              </a:rPr>
              <a:t> Grave Robbing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3" name="Picture 3"/>
          <p:cNvPicPr>
            <a:picLocks noChangeAspect="1"/>
          </p:cNvPicPr>
          <p:nvPr/>
        </p:nvPicPr>
        <p:blipFill>
          <a:blip r:embed="rId3"/>
          <a:srcRect/>
          <a:stretch>
            <a:fillRect/>
          </a:stretch>
        </p:blipFill>
        <p:spPr>
          <a:xfrm rot="1939476">
            <a:off x="-771692" y="7836814"/>
            <a:ext cx="2909635" cy="3223973"/>
          </a:xfrm>
          <a:prstGeom prst="rect">
            <a:avLst/>
          </a:prstGeom>
        </p:spPr>
      </p:pic>
      <p:pic>
        <p:nvPicPr>
          <p:cNvPr id="4" name="Picture 4"/>
          <p:cNvPicPr>
            <a:picLocks noChangeAspect="1"/>
          </p:cNvPicPr>
          <p:nvPr/>
        </p:nvPicPr>
        <p:blipFill>
          <a:blip r:embed="rId4"/>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4"/>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4"/>
          <a:srcRect/>
          <a:stretch>
            <a:fillRect/>
          </a:stretch>
        </p:blipFill>
        <p:spPr>
          <a:xfrm rot="2529478">
            <a:off x="15924043" y="1215672"/>
            <a:ext cx="2331895" cy="2145344"/>
          </a:xfrm>
          <a:prstGeom prst="rect">
            <a:avLst/>
          </a:prstGeom>
        </p:spPr>
      </p:pic>
      <p:pic>
        <p:nvPicPr>
          <p:cNvPr id="8" name="Picture 8"/>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9" name="Picture 9"/>
          <p:cNvPicPr>
            <a:picLocks noChangeAspect="1"/>
          </p:cNvPicPr>
          <p:nvPr/>
        </p:nvPicPr>
        <p:blipFill>
          <a:blip r:embed="rId2"/>
          <a:srcRect/>
          <a:stretch>
            <a:fillRect/>
          </a:stretch>
        </p:blipFill>
        <p:spPr>
          <a:xfrm>
            <a:off x="1302867" y="45948"/>
            <a:ext cx="456895" cy="1305413"/>
          </a:xfrm>
          <a:prstGeom prst="rect">
            <a:avLst/>
          </a:prstGeom>
        </p:spPr>
      </p:pic>
      <p:sp>
        <p:nvSpPr>
          <p:cNvPr id="10" name="TextBox 12">
            <a:extLst>
              <a:ext uri="{FF2B5EF4-FFF2-40B4-BE49-F238E27FC236}">
                <a16:creationId xmlns:a16="http://schemas.microsoft.com/office/drawing/2014/main" id="{3B1A14F9-119F-4A20-3CBF-2218C1CCC7FC}"/>
              </a:ext>
            </a:extLst>
          </p:cNvPr>
          <p:cNvSpPr txBox="1"/>
          <p:nvPr/>
        </p:nvSpPr>
        <p:spPr>
          <a:xfrm>
            <a:off x="3455080" y="914400"/>
            <a:ext cx="10988725" cy="1028699"/>
          </a:xfrm>
          <a:prstGeom prst="rect">
            <a:avLst/>
          </a:prstGeom>
        </p:spPr>
        <p:txBody>
          <a:bodyPr lIns="0" tIns="0" rIns="0" bIns="0" rtlCol="0" anchor="t">
            <a:spAutoFit/>
          </a:bodyPr>
          <a:lstStyle/>
          <a:p>
            <a:pPr algn="ctr">
              <a:lnSpc>
                <a:spcPts val="8400"/>
              </a:lnSpc>
            </a:pPr>
            <a:r>
              <a:rPr lang="en-US" sz="6000" dirty="0">
                <a:solidFill>
                  <a:srgbClr val="000000"/>
                </a:solidFill>
                <a:effectLst>
                  <a:glow rad="101600">
                    <a:srgbClr val="B069B7">
                      <a:alpha val="40000"/>
                    </a:srgbClr>
                  </a:glow>
                </a:effectLst>
                <a:latin typeface="Abril Fatface"/>
              </a:rPr>
              <a:t>CONTEXTUAL </a:t>
            </a:r>
            <a:r>
              <a:rPr lang="en-US" sz="6000" dirty="0">
                <a:solidFill>
                  <a:srgbClr val="000000"/>
                </a:solidFill>
                <a:effectLst>
                  <a:glow rad="190500">
                    <a:srgbClr val="B069B7">
                      <a:alpha val="40000"/>
                    </a:srgbClr>
                  </a:glow>
                </a:effectLst>
                <a:latin typeface="Abril Fatface"/>
              </a:rPr>
              <a:t>BACKGROUND</a:t>
            </a:r>
          </a:p>
        </p:txBody>
      </p:sp>
      <p:sp>
        <p:nvSpPr>
          <p:cNvPr id="11" name="TextBox 11">
            <a:extLst>
              <a:ext uri="{FF2B5EF4-FFF2-40B4-BE49-F238E27FC236}">
                <a16:creationId xmlns:a16="http://schemas.microsoft.com/office/drawing/2014/main" id="{DDBD7F30-57FB-B9D5-0271-90DDD02C1A31}"/>
              </a:ext>
            </a:extLst>
          </p:cNvPr>
          <p:cNvSpPr txBox="1"/>
          <p:nvPr/>
        </p:nvSpPr>
        <p:spPr>
          <a:xfrm>
            <a:off x="2210572" y="3451006"/>
            <a:ext cx="13477739" cy="4780719"/>
          </a:xfrm>
          <a:prstGeom prst="rect">
            <a:avLst/>
          </a:prstGeom>
        </p:spPr>
        <p:txBody>
          <a:bodyPr lIns="0" tIns="0" rIns="0" bIns="0" rtlCol="0" anchor="t">
            <a:spAutoFit/>
          </a:bodyPr>
          <a:lstStyle/>
          <a:p>
            <a:pPr>
              <a:lnSpc>
                <a:spcPts val="3370"/>
              </a:lnSpc>
            </a:pPr>
            <a:r>
              <a:rPr lang="en-US" sz="2407" dirty="0">
                <a:solidFill>
                  <a:srgbClr val="000000"/>
                </a:solidFill>
                <a:latin typeface="Trocchi"/>
              </a:rPr>
              <a:t>PimEyes is a paid service that finds photos of a person from across the internet, including some the person may not want exposed. “We’re just a tool provider,” its owner said.</a:t>
            </a:r>
          </a:p>
          <a:p>
            <a:pPr>
              <a:lnSpc>
                <a:spcPts val="3370"/>
              </a:lnSpc>
            </a:pPr>
            <a:endParaRPr lang="en-US" sz="2407" dirty="0">
              <a:solidFill>
                <a:srgbClr val="000000"/>
              </a:solidFill>
              <a:latin typeface="Trocchi"/>
            </a:endParaRPr>
          </a:p>
          <a:p>
            <a:pPr>
              <a:lnSpc>
                <a:spcPts val="3370"/>
              </a:lnSpc>
            </a:pPr>
            <a:r>
              <a:rPr lang="en-US" sz="2407" dirty="0">
                <a:solidFill>
                  <a:srgbClr val="000000"/>
                </a:solidFill>
                <a:latin typeface="Trocchi"/>
              </a:rPr>
              <a:t>PimEyes has been found scraping images of the dead to populate its database. By indexing their facial features, the site’s algorithms can help those images identify living people through their ancestral connections, raising privacy and data protection concerns, as well as ethical ones.</a:t>
            </a:r>
          </a:p>
          <a:p>
            <a:pPr>
              <a:lnSpc>
                <a:spcPts val="3370"/>
              </a:lnSpc>
            </a:pPr>
            <a:endParaRPr lang="en-US" sz="2407" dirty="0">
              <a:solidFill>
                <a:srgbClr val="000000"/>
              </a:solidFill>
              <a:latin typeface="Trocchi"/>
            </a:endParaRPr>
          </a:p>
          <a:p>
            <a:pPr>
              <a:lnSpc>
                <a:spcPts val="4070"/>
              </a:lnSpc>
            </a:pPr>
            <a:r>
              <a:rPr lang="en-US" sz="2907" dirty="0">
                <a:solidFill>
                  <a:srgbClr val="000000"/>
                </a:solidFill>
                <a:latin typeface="Abril Fatface"/>
              </a:rPr>
              <a:t>Even after death, your data never dies!</a:t>
            </a:r>
          </a:p>
          <a:p>
            <a:pPr>
              <a:lnSpc>
                <a:spcPts val="4070"/>
              </a:lnSpc>
            </a:pPr>
            <a:endParaRPr lang="en-US" sz="2907" dirty="0">
              <a:solidFill>
                <a:srgbClr val="000000"/>
              </a:solidFill>
              <a:latin typeface="Abril Fatface"/>
            </a:endParaRPr>
          </a:p>
        </p:txBody>
      </p:sp>
      <p:pic>
        <p:nvPicPr>
          <p:cNvPr id="12" name="Picture 7">
            <a:extLst>
              <a:ext uri="{FF2B5EF4-FFF2-40B4-BE49-F238E27FC236}">
                <a16:creationId xmlns:a16="http://schemas.microsoft.com/office/drawing/2014/main" id="{9C541C81-56D5-1C5E-560A-2D7379633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858846" y="8116693"/>
            <a:ext cx="2462290" cy="2283214"/>
          </a:xfrm>
          <a:prstGeom prst="rect">
            <a:avLst/>
          </a:prstGeom>
        </p:spPr>
      </p:pic>
      <p:pic>
        <p:nvPicPr>
          <p:cNvPr id="13" name="Picture 8">
            <a:extLst>
              <a:ext uri="{FF2B5EF4-FFF2-40B4-BE49-F238E27FC236}">
                <a16:creationId xmlns:a16="http://schemas.microsoft.com/office/drawing/2014/main" id="{ADF5CF35-CBFB-F6BE-3CCC-DF479A5281CB}"/>
              </a:ext>
            </a:extLst>
          </p:cNvPr>
          <p:cNvPicPr>
            <a:picLocks noChangeAspect="1"/>
          </p:cNvPicPr>
          <p:nvPr/>
        </p:nvPicPr>
        <p:blipFill>
          <a:blip r:embed="rId7"/>
          <a:srcRect/>
          <a:stretch>
            <a:fillRect/>
          </a:stretch>
        </p:blipFill>
        <p:spPr>
          <a:xfrm>
            <a:off x="17574897" y="9634510"/>
            <a:ext cx="713103" cy="652490"/>
          </a:xfrm>
          <a:prstGeom prst="rect">
            <a:avLst/>
          </a:prstGeom>
        </p:spPr>
      </p:pic>
    </p:spTree>
    <p:extLst>
      <p:ext uri="{BB962C8B-B14F-4D97-AF65-F5344CB8AC3E}">
        <p14:creationId xmlns:p14="http://schemas.microsoft.com/office/powerpoint/2010/main" val="116067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3" name="Picture 3"/>
          <p:cNvPicPr>
            <a:picLocks noChangeAspect="1"/>
          </p:cNvPicPr>
          <p:nvPr/>
        </p:nvPicPr>
        <p:blipFill>
          <a:blip r:embed="rId3"/>
          <a:srcRect/>
          <a:stretch>
            <a:fillRect/>
          </a:stretch>
        </p:blipFill>
        <p:spPr>
          <a:xfrm rot="1939476">
            <a:off x="-771692" y="7836814"/>
            <a:ext cx="2909635" cy="3223973"/>
          </a:xfrm>
          <a:prstGeom prst="rect">
            <a:avLst/>
          </a:prstGeom>
        </p:spPr>
      </p:pic>
      <p:pic>
        <p:nvPicPr>
          <p:cNvPr id="4" name="Picture 4"/>
          <p:cNvPicPr>
            <a:picLocks noChangeAspect="1"/>
          </p:cNvPicPr>
          <p:nvPr/>
        </p:nvPicPr>
        <p:blipFill>
          <a:blip r:embed="rId4"/>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4"/>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4"/>
          <a:srcRect/>
          <a:stretch>
            <a:fillRect/>
          </a:stretch>
        </p:blipFill>
        <p:spPr>
          <a:xfrm rot="2529478">
            <a:off x="15924043" y="1215672"/>
            <a:ext cx="2331895" cy="214534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858846" y="8116693"/>
            <a:ext cx="2462290" cy="2283214"/>
          </a:xfrm>
          <a:prstGeom prst="rect">
            <a:avLst/>
          </a:prstGeom>
        </p:spPr>
      </p:pic>
      <p:pic>
        <p:nvPicPr>
          <p:cNvPr id="8" name="Picture 8"/>
          <p:cNvPicPr>
            <a:picLocks noChangeAspect="1"/>
          </p:cNvPicPr>
          <p:nvPr/>
        </p:nvPicPr>
        <p:blipFill>
          <a:blip r:embed="rId7"/>
          <a:srcRect/>
          <a:stretch>
            <a:fillRect/>
          </a:stretch>
        </p:blipFill>
        <p:spPr>
          <a:xfrm>
            <a:off x="17574897" y="9634510"/>
            <a:ext cx="713103" cy="652490"/>
          </a:xfrm>
          <a:prstGeom prst="rect">
            <a:avLst/>
          </a:prstGeom>
        </p:spPr>
      </p:pic>
      <p:pic>
        <p:nvPicPr>
          <p:cNvPr id="9" name="Picture 9"/>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10" name="Picture 10"/>
          <p:cNvPicPr>
            <a:picLocks noChangeAspect="1"/>
          </p:cNvPicPr>
          <p:nvPr/>
        </p:nvPicPr>
        <p:blipFill>
          <a:blip r:embed="rId2"/>
          <a:srcRect/>
          <a:stretch>
            <a:fillRect/>
          </a:stretch>
        </p:blipFill>
        <p:spPr>
          <a:xfrm>
            <a:off x="1302867" y="45948"/>
            <a:ext cx="456895" cy="1305413"/>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622546" y="3817990"/>
            <a:ext cx="3544700" cy="2848649"/>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316470" y="3582178"/>
            <a:ext cx="3084462" cy="3084462"/>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555751" y="3620360"/>
            <a:ext cx="1323747" cy="3046280"/>
          </a:xfrm>
          <a:prstGeom prst="rect">
            <a:avLst/>
          </a:prstGeom>
        </p:spPr>
      </p:pic>
      <p:sp>
        <p:nvSpPr>
          <p:cNvPr id="14" name="TextBox 14"/>
          <p:cNvSpPr txBox="1"/>
          <p:nvPr/>
        </p:nvSpPr>
        <p:spPr>
          <a:xfrm>
            <a:off x="1975144" y="6902906"/>
            <a:ext cx="3489871" cy="2360826"/>
          </a:xfrm>
          <a:prstGeom prst="rect">
            <a:avLst/>
          </a:prstGeom>
        </p:spPr>
        <p:txBody>
          <a:bodyPr lIns="0" tIns="0" rIns="0" bIns="0" rtlCol="0" anchor="t">
            <a:spAutoFit/>
          </a:bodyPr>
          <a:lstStyle/>
          <a:p>
            <a:pPr>
              <a:lnSpc>
                <a:spcPts val="3750"/>
              </a:lnSpc>
            </a:pPr>
            <a:r>
              <a:rPr lang="en-US" sz="2679" dirty="0">
                <a:solidFill>
                  <a:srgbClr val="000000"/>
                </a:solidFill>
                <a:latin typeface="Abril Fatface"/>
              </a:rPr>
              <a:t>INDIVIDUALS</a:t>
            </a:r>
          </a:p>
          <a:p>
            <a:pPr marL="578416" lvl="1" indent="-289208">
              <a:lnSpc>
                <a:spcPts val="3750"/>
              </a:lnSpc>
              <a:buFont typeface="Arial"/>
              <a:buChar char="•"/>
            </a:pPr>
            <a:r>
              <a:rPr lang="en-US" sz="2679" dirty="0">
                <a:solidFill>
                  <a:srgbClr val="000000"/>
                </a:solidFill>
                <a:latin typeface="Trocchi"/>
              </a:rPr>
              <a:t>PimEyes Users</a:t>
            </a:r>
          </a:p>
          <a:p>
            <a:pPr marL="578416" lvl="1" indent="-289208">
              <a:lnSpc>
                <a:spcPts val="3750"/>
              </a:lnSpc>
              <a:buFont typeface="Arial"/>
              <a:buChar char="•"/>
            </a:pPr>
            <a:r>
              <a:rPr lang="en-US" sz="2679" dirty="0">
                <a:solidFill>
                  <a:srgbClr val="000000"/>
                </a:solidFill>
                <a:latin typeface="Trocchi"/>
              </a:rPr>
              <a:t>Deceased People </a:t>
            </a:r>
          </a:p>
          <a:p>
            <a:pPr marL="578416" lvl="1" indent="-289208">
              <a:lnSpc>
                <a:spcPts val="3750"/>
              </a:lnSpc>
              <a:buFont typeface="Arial"/>
              <a:buChar char="•"/>
            </a:pPr>
            <a:r>
              <a:rPr lang="en-US" sz="2679" dirty="0">
                <a:solidFill>
                  <a:srgbClr val="000000"/>
                </a:solidFill>
                <a:latin typeface="Trocchi"/>
              </a:rPr>
              <a:t>Individuals with </a:t>
            </a:r>
          </a:p>
          <a:p>
            <a:pPr>
              <a:lnSpc>
                <a:spcPts val="3750"/>
              </a:lnSpc>
            </a:pPr>
            <a:r>
              <a:rPr lang="en-US" sz="2679" dirty="0">
                <a:solidFill>
                  <a:srgbClr val="000000"/>
                </a:solidFill>
                <a:latin typeface="Trocchi"/>
              </a:rPr>
              <a:t>       digital footprint</a:t>
            </a:r>
          </a:p>
        </p:txBody>
      </p:sp>
      <p:sp>
        <p:nvSpPr>
          <p:cNvPr id="15" name="TextBox 15"/>
          <p:cNvSpPr txBox="1"/>
          <p:nvPr/>
        </p:nvSpPr>
        <p:spPr>
          <a:xfrm>
            <a:off x="7150685" y="6902906"/>
            <a:ext cx="3438674" cy="932076"/>
          </a:xfrm>
          <a:prstGeom prst="rect">
            <a:avLst/>
          </a:prstGeom>
        </p:spPr>
        <p:txBody>
          <a:bodyPr lIns="0" tIns="0" rIns="0" bIns="0" rtlCol="0" anchor="t">
            <a:spAutoFit/>
          </a:bodyPr>
          <a:lstStyle/>
          <a:p>
            <a:pPr>
              <a:lnSpc>
                <a:spcPts val="3750"/>
              </a:lnSpc>
            </a:pPr>
            <a:r>
              <a:rPr lang="en-US" sz="2679">
                <a:solidFill>
                  <a:srgbClr val="000000"/>
                </a:solidFill>
                <a:latin typeface="Abril Fatface"/>
              </a:rPr>
              <a:t>SOCIETY</a:t>
            </a:r>
          </a:p>
          <a:p>
            <a:pPr marL="578416" lvl="1" indent="-289208">
              <a:lnSpc>
                <a:spcPts val="3750"/>
              </a:lnSpc>
              <a:buFont typeface="Arial"/>
              <a:buChar char="•"/>
            </a:pPr>
            <a:r>
              <a:rPr lang="en-US" sz="2679">
                <a:solidFill>
                  <a:srgbClr val="000000"/>
                </a:solidFill>
                <a:latin typeface="Trocchi"/>
              </a:rPr>
              <a:t>Family Members</a:t>
            </a:r>
          </a:p>
        </p:txBody>
      </p:sp>
      <p:sp>
        <p:nvSpPr>
          <p:cNvPr id="16" name="TextBox 16"/>
          <p:cNvSpPr txBox="1"/>
          <p:nvPr/>
        </p:nvSpPr>
        <p:spPr>
          <a:xfrm>
            <a:off x="12771437" y="6902906"/>
            <a:ext cx="2629495" cy="932076"/>
          </a:xfrm>
          <a:prstGeom prst="rect">
            <a:avLst/>
          </a:prstGeom>
        </p:spPr>
        <p:txBody>
          <a:bodyPr lIns="0" tIns="0" rIns="0" bIns="0" rtlCol="0" anchor="t">
            <a:spAutoFit/>
          </a:bodyPr>
          <a:lstStyle/>
          <a:p>
            <a:pPr>
              <a:lnSpc>
                <a:spcPts val="3750"/>
              </a:lnSpc>
            </a:pPr>
            <a:r>
              <a:rPr lang="en-US" sz="2679" dirty="0">
                <a:solidFill>
                  <a:srgbClr val="000000"/>
                </a:solidFill>
                <a:latin typeface="Abril Fatface"/>
              </a:rPr>
              <a:t>ORGANIZATION</a:t>
            </a:r>
          </a:p>
          <a:p>
            <a:pPr marL="578416" lvl="1" indent="-289208">
              <a:lnSpc>
                <a:spcPts val="3750"/>
              </a:lnSpc>
              <a:buFont typeface="Arial"/>
              <a:buChar char="•"/>
            </a:pPr>
            <a:r>
              <a:rPr lang="en-US" sz="2679" dirty="0">
                <a:solidFill>
                  <a:srgbClr val="000000"/>
                </a:solidFill>
                <a:latin typeface="Trocchi"/>
              </a:rPr>
              <a:t>PimEyes </a:t>
            </a:r>
          </a:p>
        </p:txBody>
      </p:sp>
      <p:sp>
        <p:nvSpPr>
          <p:cNvPr id="22" name="TextBox 12">
            <a:extLst>
              <a:ext uri="{FF2B5EF4-FFF2-40B4-BE49-F238E27FC236}">
                <a16:creationId xmlns:a16="http://schemas.microsoft.com/office/drawing/2014/main" id="{67C447D2-9280-60CC-1C0D-3E873A658BEE}"/>
              </a:ext>
            </a:extLst>
          </p:cNvPr>
          <p:cNvSpPr txBox="1"/>
          <p:nvPr/>
        </p:nvSpPr>
        <p:spPr>
          <a:xfrm>
            <a:off x="2826114" y="1183447"/>
            <a:ext cx="10988725" cy="1007071"/>
          </a:xfrm>
          <a:prstGeom prst="rect">
            <a:avLst/>
          </a:prstGeom>
        </p:spPr>
        <p:txBody>
          <a:bodyPr lIns="0" tIns="0" rIns="0" bIns="0" rtlCol="0" anchor="t">
            <a:spAutoFit/>
          </a:bodyPr>
          <a:lstStyle/>
          <a:p>
            <a:pPr algn="ctr">
              <a:lnSpc>
                <a:spcPts val="8400"/>
              </a:lnSpc>
            </a:pPr>
            <a:r>
              <a:rPr lang="en-US" sz="6000" dirty="0">
                <a:solidFill>
                  <a:srgbClr val="000000"/>
                </a:solidFill>
                <a:effectLst>
                  <a:glow rad="101600">
                    <a:srgbClr val="B069B7">
                      <a:alpha val="40000"/>
                    </a:srgbClr>
                  </a:glow>
                </a:effectLst>
                <a:latin typeface="Abril Fatface"/>
              </a:rPr>
              <a:t>STAKEHOLDERS’ GROUPS</a:t>
            </a:r>
            <a:endParaRPr lang="en-US" sz="6000" dirty="0">
              <a:solidFill>
                <a:srgbClr val="000000"/>
              </a:solidFill>
              <a:effectLst>
                <a:glow rad="190500">
                  <a:srgbClr val="B069B7">
                    <a:alpha val="40000"/>
                  </a:srgbClr>
                </a:glow>
              </a:effectLst>
              <a:latin typeface="Abril Fatf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3" name="Picture 3"/>
          <p:cNvPicPr>
            <a:picLocks noChangeAspect="1"/>
          </p:cNvPicPr>
          <p:nvPr/>
        </p:nvPicPr>
        <p:blipFill>
          <a:blip r:embed="rId3"/>
          <a:srcRect/>
          <a:stretch>
            <a:fillRect/>
          </a:stretch>
        </p:blipFill>
        <p:spPr>
          <a:xfrm rot="1939476">
            <a:off x="-771692" y="7836814"/>
            <a:ext cx="2909635" cy="3223973"/>
          </a:xfrm>
          <a:prstGeom prst="rect">
            <a:avLst/>
          </a:prstGeom>
        </p:spPr>
      </p:pic>
      <p:pic>
        <p:nvPicPr>
          <p:cNvPr id="4" name="Picture 4"/>
          <p:cNvPicPr>
            <a:picLocks noChangeAspect="1"/>
          </p:cNvPicPr>
          <p:nvPr/>
        </p:nvPicPr>
        <p:blipFill>
          <a:blip r:embed="rId4"/>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4"/>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4"/>
          <a:srcRect/>
          <a:stretch>
            <a:fillRect/>
          </a:stretch>
        </p:blipFill>
        <p:spPr>
          <a:xfrm rot="2529478">
            <a:off x="15924043" y="1215672"/>
            <a:ext cx="2331895" cy="214534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858846" y="8116693"/>
            <a:ext cx="2462290" cy="2283214"/>
          </a:xfrm>
          <a:prstGeom prst="rect">
            <a:avLst/>
          </a:prstGeom>
        </p:spPr>
      </p:pic>
      <p:pic>
        <p:nvPicPr>
          <p:cNvPr id="8" name="Picture 8"/>
          <p:cNvPicPr>
            <a:picLocks noChangeAspect="1"/>
          </p:cNvPicPr>
          <p:nvPr/>
        </p:nvPicPr>
        <p:blipFill>
          <a:blip r:embed="rId7"/>
          <a:srcRect/>
          <a:stretch>
            <a:fillRect/>
          </a:stretch>
        </p:blipFill>
        <p:spPr>
          <a:xfrm>
            <a:off x="17574897" y="9634510"/>
            <a:ext cx="713103" cy="652490"/>
          </a:xfrm>
          <a:prstGeom prst="rect">
            <a:avLst/>
          </a:prstGeom>
        </p:spPr>
      </p:pic>
      <p:pic>
        <p:nvPicPr>
          <p:cNvPr id="9" name="Picture 9"/>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10" name="Picture 10"/>
          <p:cNvPicPr>
            <a:picLocks noChangeAspect="1"/>
          </p:cNvPicPr>
          <p:nvPr/>
        </p:nvPicPr>
        <p:blipFill>
          <a:blip r:embed="rId2"/>
          <a:srcRect/>
          <a:stretch>
            <a:fillRect/>
          </a:stretch>
        </p:blipFill>
        <p:spPr>
          <a:xfrm>
            <a:off x="1302867" y="45948"/>
            <a:ext cx="456895" cy="1305413"/>
          </a:xfrm>
          <a:prstGeom prst="rect">
            <a:avLst/>
          </a:prstGeom>
        </p:spPr>
      </p:pic>
      <p:sp>
        <p:nvSpPr>
          <p:cNvPr id="11" name="TextBox 11"/>
          <p:cNvSpPr txBox="1"/>
          <p:nvPr/>
        </p:nvSpPr>
        <p:spPr>
          <a:xfrm>
            <a:off x="1353696" y="4094669"/>
            <a:ext cx="16400904" cy="3562001"/>
          </a:xfrm>
          <a:prstGeom prst="rect">
            <a:avLst/>
          </a:prstGeom>
        </p:spPr>
        <p:txBody>
          <a:bodyPr wrap="square" lIns="0" tIns="0" rIns="0" bIns="0" rtlCol="0" anchor="t">
            <a:spAutoFit/>
          </a:bodyPr>
          <a:lstStyle/>
          <a:p>
            <a:pPr marL="541417" lvl="1" indent="-270709">
              <a:lnSpc>
                <a:spcPts val="3510"/>
              </a:lnSpc>
              <a:buFont typeface="Arial"/>
              <a:buChar char="•"/>
            </a:pPr>
            <a:r>
              <a:rPr lang="en-US" sz="2507" dirty="0">
                <a:solidFill>
                  <a:srgbClr val="000000"/>
                </a:solidFill>
                <a:latin typeface="Abril Fatface"/>
              </a:rPr>
              <a:t>Individual Issues:</a:t>
            </a:r>
          </a:p>
          <a:p>
            <a:pPr marL="270708" lvl="1">
              <a:lnSpc>
                <a:spcPts val="3510"/>
              </a:lnSpc>
            </a:pPr>
            <a:r>
              <a:rPr lang="en-US" sz="2507" dirty="0">
                <a:solidFill>
                  <a:srgbClr val="000000"/>
                </a:solidFill>
                <a:latin typeface="Abril Fatface"/>
              </a:rPr>
              <a:t>	</a:t>
            </a:r>
            <a:r>
              <a:rPr lang="en-US" sz="2507" dirty="0">
                <a:solidFill>
                  <a:srgbClr val="000000"/>
                </a:solidFill>
                <a:latin typeface="Trocchi"/>
              </a:rPr>
              <a:t>Data Ownership, Data Control, Privacy and Informational Self -Determination for the deceased?</a:t>
            </a:r>
          </a:p>
          <a:p>
            <a:pPr marL="541417" lvl="1" indent="-270709">
              <a:lnSpc>
                <a:spcPts val="3510"/>
              </a:lnSpc>
              <a:buFont typeface="Arial"/>
              <a:buChar char="•"/>
            </a:pPr>
            <a:r>
              <a:rPr lang="en-US" sz="2507" dirty="0">
                <a:solidFill>
                  <a:srgbClr val="000000"/>
                </a:solidFill>
                <a:latin typeface="Abril Fatface"/>
              </a:rPr>
              <a:t>Societal Issues:</a:t>
            </a:r>
          </a:p>
          <a:p>
            <a:pPr marL="270708" lvl="1">
              <a:lnSpc>
                <a:spcPts val="3510"/>
              </a:lnSpc>
            </a:pPr>
            <a:r>
              <a:rPr lang="en-US" sz="2507" dirty="0">
                <a:solidFill>
                  <a:srgbClr val="000000"/>
                </a:solidFill>
                <a:latin typeface="Abril Fatface"/>
              </a:rPr>
              <a:t>	</a:t>
            </a:r>
            <a:r>
              <a:rPr lang="en-US" sz="2507" dirty="0">
                <a:solidFill>
                  <a:srgbClr val="000000"/>
                </a:solidFill>
                <a:latin typeface="Trocchi"/>
              </a:rPr>
              <a:t>Power, Surveillance, Principles and Guidelines violated. </a:t>
            </a:r>
          </a:p>
          <a:p>
            <a:pPr marL="539749" lvl="1" indent="-269875">
              <a:lnSpc>
                <a:spcPts val="3499"/>
              </a:lnSpc>
              <a:buFont typeface="Arial"/>
              <a:buChar char="•"/>
            </a:pPr>
            <a:r>
              <a:rPr lang="en-US" sz="2499" dirty="0">
                <a:solidFill>
                  <a:srgbClr val="000000"/>
                </a:solidFill>
                <a:latin typeface="Abril Fatface"/>
              </a:rPr>
              <a:t>Organizational Issues:</a:t>
            </a:r>
          </a:p>
          <a:p>
            <a:pPr>
              <a:lnSpc>
                <a:spcPts val="3510"/>
              </a:lnSpc>
            </a:pPr>
            <a:r>
              <a:rPr lang="en-US" sz="2507" dirty="0">
                <a:solidFill>
                  <a:srgbClr val="000000"/>
                </a:solidFill>
                <a:latin typeface="Trocchi"/>
              </a:rPr>
              <a:t>            Data Sourcing, Data Sharing/Disclosure, Algorithmic Decision Making, </a:t>
            </a:r>
          </a:p>
          <a:p>
            <a:pPr>
              <a:lnSpc>
                <a:spcPts val="3510"/>
              </a:lnSpc>
            </a:pPr>
            <a:endParaRPr lang="en-US" sz="2507" dirty="0">
              <a:solidFill>
                <a:srgbClr val="000000"/>
              </a:solidFill>
              <a:latin typeface="Trocchi"/>
            </a:endParaRPr>
          </a:p>
          <a:p>
            <a:pPr>
              <a:lnSpc>
                <a:spcPts val="3510"/>
              </a:lnSpc>
            </a:pPr>
            <a:endParaRPr lang="en-US" sz="2507" dirty="0">
              <a:solidFill>
                <a:srgbClr val="000000"/>
              </a:solidFill>
              <a:latin typeface="Trocchi"/>
            </a:endParaRPr>
          </a:p>
        </p:txBody>
      </p:sp>
      <p:sp>
        <p:nvSpPr>
          <p:cNvPr id="13" name="TextBox 12">
            <a:extLst>
              <a:ext uri="{FF2B5EF4-FFF2-40B4-BE49-F238E27FC236}">
                <a16:creationId xmlns:a16="http://schemas.microsoft.com/office/drawing/2014/main" id="{EA517508-1930-9FC2-7682-8B8252704B50}"/>
              </a:ext>
            </a:extLst>
          </p:cNvPr>
          <p:cNvSpPr txBox="1"/>
          <p:nvPr/>
        </p:nvSpPr>
        <p:spPr>
          <a:xfrm>
            <a:off x="2826114" y="1183447"/>
            <a:ext cx="10988725" cy="2084289"/>
          </a:xfrm>
          <a:prstGeom prst="rect">
            <a:avLst/>
          </a:prstGeom>
        </p:spPr>
        <p:txBody>
          <a:bodyPr lIns="0" tIns="0" rIns="0" bIns="0" rtlCol="0" anchor="t">
            <a:spAutoFit/>
          </a:bodyPr>
          <a:lstStyle/>
          <a:p>
            <a:pPr algn="ctr">
              <a:lnSpc>
                <a:spcPts val="8400"/>
              </a:lnSpc>
            </a:pPr>
            <a:r>
              <a:rPr lang="en-US" sz="6000" dirty="0">
                <a:solidFill>
                  <a:srgbClr val="000000"/>
                </a:solidFill>
                <a:effectLst>
                  <a:glow rad="101600">
                    <a:srgbClr val="B069B7">
                      <a:alpha val="40000"/>
                    </a:srgbClr>
                  </a:glow>
                </a:effectLst>
                <a:latin typeface="Abril Fatface"/>
              </a:rPr>
              <a:t>ETHICAL AND SOCIETAL IMPLICATIONS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3" name="Picture 3"/>
          <p:cNvPicPr>
            <a:picLocks noChangeAspect="1"/>
          </p:cNvPicPr>
          <p:nvPr/>
        </p:nvPicPr>
        <p:blipFill>
          <a:blip r:embed="rId3"/>
          <a:srcRect/>
          <a:stretch>
            <a:fillRect/>
          </a:stretch>
        </p:blipFill>
        <p:spPr>
          <a:xfrm rot="1939476">
            <a:off x="-771692" y="7836814"/>
            <a:ext cx="2909635" cy="3223973"/>
          </a:xfrm>
          <a:prstGeom prst="rect">
            <a:avLst/>
          </a:prstGeom>
        </p:spPr>
      </p:pic>
      <p:pic>
        <p:nvPicPr>
          <p:cNvPr id="4" name="Picture 4"/>
          <p:cNvPicPr>
            <a:picLocks noChangeAspect="1"/>
          </p:cNvPicPr>
          <p:nvPr/>
        </p:nvPicPr>
        <p:blipFill>
          <a:blip r:embed="rId4"/>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4"/>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4"/>
          <a:srcRect/>
          <a:stretch>
            <a:fillRect/>
          </a:stretch>
        </p:blipFill>
        <p:spPr>
          <a:xfrm rot="2529478">
            <a:off x="15924043" y="1215672"/>
            <a:ext cx="2331895" cy="214534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5858846" y="8116693"/>
            <a:ext cx="2462290" cy="2283214"/>
          </a:xfrm>
          <a:prstGeom prst="rect">
            <a:avLst/>
          </a:prstGeom>
        </p:spPr>
      </p:pic>
      <p:pic>
        <p:nvPicPr>
          <p:cNvPr id="8" name="Picture 8"/>
          <p:cNvPicPr>
            <a:picLocks noChangeAspect="1"/>
          </p:cNvPicPr>
          <p:nvPr/>
        </p:nvPicPr>
        <p:blipFill>
          <a:blip r:embed="rId7"/>
          <a:srcRect/>
          <a:stretch>
            <a:fillRect/>
          </a:stretch>
        </p:blipFill>
        <p:spPr>
          <a:xfrm>
            <a:off x="17574897" y="9634510"/>
            <a:ext cx="713103" cy="652490"/>
          </a:xfrm>
          <a:prstGeom prst="rect">
            <a:avLst/>
          </a:prstGeom>
        </p:spPr>
      </p:pic>
      <p:pic>
        <p:nvPicPr>
          <p:cNvPr id="9" name="Picture 9"/>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10" name="Picture 10"/>
          <p:cNvPicPr>
            <a:picLocks noChangeAspect="1"/>
          </p:cNvPicPr>
          <p:nvPr/>
        </p:nvPicPr>
        <p:blipFill>
          <a:blip r:embed="rId2"/>
          <a:srcRect/>
          <a:stretch>
            <a:fillRect/>
          </a:stretch>
        </p:blipFill>
        <p:spPr>
          <a:xfrm>
            <a:off x="1302867" y="45948"/>
            <a:ext cx="456895" cy="1305413"/>
          </a:xfrm>
          <a:prstGeom prst="rect">
            <a:avLst/>
          </a:prstGeom>
        </p:spPr>
      </p:pic>
      <p:pic>
        <p:nvPicPr>
          <p:cNvPr id="11" name="Picture 11"/>
          <p:cNvPicPr>
            <a:picLocks noChangeAspect="1"/>
          </p:cNvPicPr>
          <p:nvPr/>
        </p:nvPicPr>
        <p:blipFill>
          <a:blip r:embed="rId8"/>
          <a:srcRect t="15984" b="18981"/>
          <a:stretch>
            <a:fillRect/>
          </a:stretch>
        </p:blipFill>
        <p:spPr>
          <a:xfrm>
            <a:off x="3860906" y="2986498"/>
            <a:ext cx="8815808" cy="2293318"/>
          </a:xfrm>
          <a:prstGeom prst="rect">
            <a:avLst/>
          </a:prstGeom>
        </p:spPr>
      </p:pic>
      <p:sp>
        <p:nvSpPr>
          <p:cNvPr id="13" name="TextBox 13"/>
          <p:cNvSpPr txBox="1"/>
          <p:nvPr/>
        </p:nvSpPr>
        <p:spPr>
          <a:xfrm>
            <a:off x="1402739" y="7503581"/>
            <a:ext cx="16144726" cy="405765"/>
          </a:xfrm>
          <a:prstGeom prst="rect">
            <a:avLst/>
          </a:prstGeom>
        </p:spPr>
        <p:txBody>
          <a:bodyPr lIns="0" tIns="0" rIns="0" bIns="0" rtlCol="0" anchor="t">
            <a:spAutoFit/>
          </a:bodyPr>
          <a:lstStyle/>
          <a:p>
            <a:pPr algn="ctr">
              <a:lnSpc>
                <a:spcPts val="3359"/>
              </a:lnSpc>
            </a:pPr>
            <a:r>
              <a:rPr lang="en-US" sz="2399" u="sng" dirty="0">
                <a:solidFill>
                  <a:srgbClr val="050A72"/>
                </a:solidFill>
                <a:latin typeface="Trocchi"/>
                <a:hlinkClick r:id="rId9" tooltip="https://www.wired.co.uk/article/pimeyes-face-recognition-site-crawled-the-web-for-dead-peoples-photos"/>
              </a:rPr>
              <a:t>https://www.wired.co.uk/article/pimeyes-face-recognition-site-crawled-the-web-for-dead-peoples-photos</a:t>
            </a:r>
          </a:p>
        </p:txBody>
      </p:sp>
      <p:sp>
        <p:nvSpPr>
          <p:cNvPr id="14" name="TextBox 13">
            <a:extLst>
              <a:ext uri="{FF2B5EF4-FFF2-40B4-BE49-F238E27FC236}">
                <a16:creationId xmlns:a16="http://schemas.microsoft.com/office/drawing/2014/main" id="{588E1ACE-DC03-9DB5-A4DB-0865EAA4763C}"/>
              </a:ext>
            </a:extLst>
          </p:cNvPr>
          <p:cNvSpPr txBox="1"/>
          <p:nvPr/>
        </p:nvSpPr>
        <p:spPr>
          <a:xfrm>
            <a:off x="2774448" y="1082703"/>
            <a:ext cx="10988725" cy="1007071"/>
          </a:xfrm>
          <a:prstGeom prst="rect">
            <a:avLst/>
          </a:prstGeom>
        </p:spPr>
        <p:txBody>
          <a:bodyPr lIns="0" tIns="0" rIns="0" bIns="0" rtlCol="0" anchor="t">
            <a:spAutoFit/>
          </a:bodyPr>
          <a:lstStyle/>
          <a:p>
            <a:pPr algn="ctr">
              <a:lnSpc>
                <a:spcPts val="8400"/>
              </a:lnSpc>
            </a:pPr>
            <a:r>
              <a:rPr lang="en-US" sz="6000" dirty="0">
                <a:solidFill>
                  <a:srgbClr val="000000"/>
                </a:solidFill>
                <a:effectLst>
                  <a:glow rad="101600">
                    <a:srgbClr val="B069B7">
                      <a:alpha val="40000"/>
                    </a:srgbClr>
                  </a:glow>
                </a:effectLst>
                <a:latin typeface="Abril Fatface"/>
              </a:rPr>
              <a:t>ARTICLE SOURCE</a:t>
            </a:r>
          </a:p>
        </p:txBody>
      </p:sp>
      <p:sp>
        <p:nvSpPr>
          <p:cNvPr id="15" name="TextBox 13">
            <a:extLst>
              <a:ext uri="{FF2B5EF4-FFF2-40B4-BE49-F238E27FC236}">
                <a16:creationId xmlns:a16="http://schemas.microsoft.com/office/drawing/2014/main" id="{7593573E-DEE3-53C7-15FB-D3D6A75B0F57}"/>
              </a:ext>
            </a:extLst>
          </p:cNvPr>
          <p:cNvSpPr txBox="1"/>
          <p:nvPr/>
        </p:nvSpPr>
        <p:spPr>
          <a:xfrm>
            <a:off x="740535" y="5909453"/>
            <a:ext cx="16144726" cy="1884234"/>
          </a:xfrm>
          <a:prstGeom prst="rect">
            <a:avLst/>
          </a:prstGeom>
        </p:spPr>
        <p:txBody>
          <a:bodyPr lIns="0" tIns="0" rIns="0" bIns="0" rtlCol="0" anchor="t">
            <a:spAutoFit/>
          </a:bodyPr>
          <a:lstStyle/>
          <a:p>
            <a:pPr algn="ctr">
              <a:lnSpc>
                <a:spcPct val="150000"/>
              </a:lnSpc>
            </a:pPr>
            <a:r>
              <a:rPr lang="en-US" sz="3200" dirty="0">
                <a:latin typeface="Trocchi"/>
              </a:rPr>
              <a:t>A Face Recognition Site Crawled the Web for Dead People’s Photos</a:t>
            </a:r>
          </a:p>
          <a:p>
            <a:pPr algn="ctr">
              <a:lnSpc>
                <a:spcPct val="150000"/>
              </a:lnSpc>
            </a:pPr>
            <a:r>
              <a:rPr lang="en-US" sz="3200" dirty="0">
                <a:latin typeface="Trocchi"/>
              </a:rPr>
              <a:t>Published on 13-03-2023 11:00 AM</a:t>
            </a:r>
          </a:p>
          <a:p>
            <a:pPr algn="ctr">
              <a:lnSpc>
                <a:spcPts val="3359"/>
              </a:lnSpc>
            </a:pPr>
            <a:endParaRPr lang="en-US" sz="2399" u="sng" dirty="0">
              <a:solidFill>
                <a:srgbClr val="050A72"/>
              </a:solidFill>
              <a:latin typeface="Trocchi"/>
              <a:hlinkClick r:id="rId9" tooltip="https://www.wired.co.uk/article/pimeyes-face-recognition-site-crawled-the-web-for-dead-peoples-photo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A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52" y="0"/>
            <a:ext cx="812915" cy="2322615"/>
          </a:xfrm>
          <a:prstGeom prst="rect">
            <a:avLst/>
          </a:prstGeom>
        </p:spPr>
      </p:pic>
      <p:pic>
        <p:nvPicPr>
          <p:cNvPr id="3" name="Picture 3"/>
          <p:cNvPicPr>
            <a:picLocks noChangeAspect="1"/>
          </p:cNvPicPr>
          <p:nvPr/>
        </p:nvPicPr>
        <p:blipFill>
          <a:blip r:embed="rId3"/>
          <a:srcRect/>
          <a:stretch>
            <a:fillRect/>
          </a:stretch>
        </p:blipFill>
        <p:spPr>
          <a:xfrm rot="1939476">
            <a:off x="-771692" y="7836814"/>
            <a:ext cx="2909635" cy="3223973"/>
          </a:xfrm>
          <a:prstGeom prst="rect">
            <a:avLst/>
          </a:prstGeom>
        </p:spPr>
      </p:pic>
      <p:pic>
        <p:nvPicPr>
          <p:cNvPr id="4" name="Picture 4"/>
          <p:cNvPicPr>
            <a:picLocks noChangeAspect="1"/>
          </p:cNvPicPr>
          <p:nvPr/>
        </p:nvPicPr>
        <p:blipFill>
          <a:blip r:embed="rId4"/>
          <a:srcRect/>
          <a:stretch>
            <a:fillRect/>
          </a:stretch>
        </p:blipFill>
        <p:spPr>
          <a:xfrm rot="2699999">
            <a:off x="14156824" y="-48657"/>
            <a:ext cx="2488218" cy="2289160"/>
          </a:xfrm>
          <a:prstGeom prst="rect">
            <a:avLst/>
          </a:prstGeom>
        </p:spPr>
      </p:pic>
      <p:pic>
        <p:nvPicPr>
          <p:cNvPr id="5" name="Picture 5"/>
          <p:cNvPicPr>
            <a:picLocks noChangeAspect="1"/>
          </p:cNvPicPr>
          <p:nvPr/>
        </p:nvPicPr>
        <p:blipFill>
          <a:blip r:embed="rId4"/>
          <a:srcRect/>
          <a:stretch>
            <a:fillRect/>
          </a:stretch>
        </p:blipFill>
        <p:spPr>
          <a:xfrm rot="2529478">
            <a:off x="15819251" y="134584"/>
            <a:ext cx="2331895" cy="2145344"/>
          </a:xfrm>
          <a:prstGeom prst="rect">
            <a:avLst/>
          </a:prstGeom>
        </p:spPr>
      </p:pic>
      <p:pic>
        <p:nvPicPr>
          <p:cNvPr id="6" name="Picture 6"/>
          <p:cNvPicPr>
            <a:picLocks noChangeAspect="1"/>
          </p:cNvPicPr>
          <p:nvPr/>
        </p:nvPicPr>
        <p:blipFill>
          <a:blip r:embed="rId4"/>
          <a:srcRect/>
          <a:stretch>
            <a:fillRect/>
          </a:stretch>
        </p:blipFill>
        <p:spPr>
          <a:xfrm rot="2529478">
            <a:off x="15924043" y="1215672"/>
            <a:ext cx="2331895" cy="2145344"/>
          </a:xfrm>
          <a:prstGeom prst="rect">
            <a:avLst/>
          </a:prstGeom>
        </p:spPr>
      </p:pic>
      <p:pic>
        <p:nvPicPr>
          <p:cNvPr id="7" name="Picture 7"/>
          <p:cNvPicPr>
            <a:picLocks noChangeAspect="1"/>
          </p:cNvPicPr>
          <p:nvPr/>
        </p:nvPicPr>
        <p:blipFill>
          <a:blip r:embed="rId5"/>
          <a:srcRect/>
          <a:stretch>
            <a:fillRect/>
          </a:stretch>
        </p:blipFill>
        <p:spPr>
          <a:xfrm>
            <a:off x="16390963" y="8551211"/>
            <a:ext cx="1897037" cy="1735789"/>
          </a:xfrm>
          <a:prstGeom prst="rect">
            <a:avLst/>
          </a:prstGeom>
        </p:spPr>
      </p:pic>
      <p:pic>
        <p:nvPicPr>
          <p:cNvPr id="8" name="Picture 8"/>
          <p:cNvPicPr>
            <a:picLocks noChangeAspect="1"/>
          </p:cNvPicPr>
          <p:nvPr/>
        </p:nvPicPr>
        <p:blipFill>
          <a:blip r:embed="rId2"/>
          <a:srcRect l="5880" r="5880"/>
          <a:stretch>
            <a:fillRect/>
          </a:stretch>
        </p:blipFill>
        <p:spPr>
          <a:xfrm>
            <a:off x="947238" y="-564059"/>
            <a:ext cx="406458" cy="1316089"/>
          </a:xfrm>
          <a:prstGeom prst="rect">
            <a:avLst/>
          </a:prstGeom>
        </p:spPr>
      </p:pic>
      <p:pic>
        <p:nvPicPr>
          <p:cNvPr id="9" name="Picture 9"/>
          <p:cNvPicPr>
            <a:picLocks noChangeAspect="1"/>
          </p:cNvPicPr>
          <p:nvPr/>
        </p:nvPicPr>
        <p:blipFill>
          <a:blip r:embed="rId2"/>
          <a:srcRect/>
          <a:stretch>
            <a:fillRect/>
          </a:stretch>
        </p:blipFill>
        <p:spPr>
          <a:xfrm>
            <a:off x="1302867" y="45948"/>
            <a:ext cx="456895" cy="1305413"/>
          </a:xfrm>
          <a:prstGeom prst="rect">
            <a:avLst/>
          </a:prstGeom>
        </p:spPr>
      </p:pic>
      <p:sp>
        <p:nvSpPr>
          <p:cNvPr id="17" name="TextBox 16">
            <a:extLst>
              <a:ext uri="{FF2B5EF4-FFF2-40B4-BE49-F238E27FC236}">
                <a16:creationId xmlns:a16="http://schemas.microsoft.com/office/drawing/2014/main" id="{B2E583C5-D363-860E-B2CE-3FA94E68AC41}"/>
              </a:ext>
            </a:extLst>
          </p:cNvPr>
          <p:cNvSpPr txBox="1"/>
          <p:nvPr/>
        </p:nvSpPr>
        <p:spPr>
          <a:xfrm>
            <a:off x="2779528" y="3479399"/>
            <a:ext cx="10988725" cy="1139864"/>
          </a:xfrm>
          <a:prstGeom prst="rect">
            <a:avLst/>
          </a:prstGeom>
        </p:spPr>
        <p:txBody>
          <a:bodyPr lIns="0" tIns="0" rIns="0" bIns="0" rtlCol="0" anchor="t">
            <a:spAutoFit/>
          </a:bodyPr>
          <a:lstStyle/>
          <a:p>
            <a:pPr algn="ctr">
              <a:lnSpc>
                <a:spcPts val="8400"/>
              </a:lnSpc>
            </a:pPr>
            <a:r>
              <a:rPr lang="en-US" sz="10000" dirty="0">
                <a:solidFill>
                  <a:srgbClr val="000000"/>
                </a:solidFill>
                <a:effectLst>
                  <a:glow rad="101600">
                    <a:srgbClr val="B069B7">
                      <a:alpha val="40000"/>
                    </a:srgbClr>
                  </a:glow>
                </a:effectLst>
                <a:latin typeface="Abril Fatface"/>
              </a:rPr>
              <a:t>THANK YOU!</a:t>
            </a:r>
          </a:p>
        </p:txBody>
      </p:sp>
      <p:sp>
        <p:nvSpPr>
          <p:cNvPr id="18" name="TextBox 17">
            <a:extLst>
              <a:ext uri="{FF2B5EF4-FFF2-40B4-BE49-F238E27FC236}">
                <a16:creationId xmlns:a16="http://schemas.microsoft.com/office/drawing/2014/main" id="{90A11626-3CEB-8090-F41D-85E1B45F8954}"/>
              </a:ext>
            </a:extLst>
          </p:cNvPr>
          <p:cNvSpPr txBox="1"/>
          <p:nvPr/>
        </p:nvSpPr>
        <p:spPr>
          <a:xfrm>
            <a:off x="7239000" y="6266561"/>
            <a:ext cx="6740459" cy="2084289"/>
          </a:xfrm>
          <a:prstGeom prst="rect">
            <a:avLst/>
          </a:prstGeom>
        </p:spPr>
        <p:txBody>
          <a:bodyPr wrap="square" lIns="0" tIns="0" rIns="0" bIns="0" rtlCol="0" anchor="t">
            <a:spAutoFit/>
          </a:bodyPr>
          <a:lstStyle/>
          <a:p>
            <a:pPr algn="r">
              <a:lnSpc>
                <a:spcPts val="8400"/>
              </a:lnSpc>
            </a:pPr>
            <a:r>
              <a:rPr lang="en-US" sz="5000" dirty="0">
                <a:solidFill>
                  <a:srgbClr val="000000"/>
                </a:solidFill>
                <a:effectLst>
                  <a:glow rad="101600">
                    <a:srgbClr val="B069B7">
                      <a:alpha val="40000"/>
                    </a:srgbClr>
                  </a:glow>
                </a:effectLst>
                <a:latin typeface="Abril Fatface"/>
              </a:rPr>
              <a:t>Lavanya Govindarajan</a:t>
            </a:r>
          </a:p>
          <a:p>
            <a:pPr algn="r">
              <a:lnSpc>
                <a:spcPts val="8400"/>
              </a:lnSpc>
            </a:pPr>
            <a:r>
              <a:rPr lang="en-US" sz="5000" dirty="0">
                <a:solidFill>
                  <a:srgbClr val="000000"/>
                </a:solidFill>
                <a:effectLst>
                  <a:glow rad="101600">
                    <a:srgbClr val="B069B7">
                      <a:alpha val="40000"/>
                    </a:srgbClr>
                  </a:glow>
                </a:effectLst>
                <a:latin typeface="Abril Fatface"/>
              </a:rPr>
              <a:t>4230050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206</Words>
  <Application>Microsoft Macintosh PowerPoint</Application>
  <PresentationFormat>Custom</PresentationFormat>
  <Paragraphs>31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Charu Chandan Blood Drip Bold</vt:lpstr>
      <vt:lpstr>Trocchi</vt:lpstr>
      <vt:lpstr>Calibri</vt:lpstr>
      <vt:lpstr>Abril Fatface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Grave Robbing</dc:title>
  <cp:lastModifiedBy>Lavanya Govindarajan</cp:lastModifiedBy>
  <cp:revision>5</cp:revision>
  <dcterms:created xsi:type="dcterms:W3CDTF">2006-08-16T00:00:00Z</dcterms:created>
  <dcterms:modified xsi:type="dcterms:W3CDTF">2023-04-11T13:11:14Z</dcterms:modified>
  <dc:identifier>DAFfyv9EjKs</dc:identifier>
</cp:coreProperties>
</file>